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52543-E0BC-405D-AA11-B486FC061D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BEEB0-92E1-4E27-B0BB-CE4B86D6D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2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EEB0-92E1-4E27-B0BB-CE4B86D6D68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D863-0BF1-479B-B99B-37B95CE5823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A7D2-6C24-4982-89C8-5AC296D1F9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E9F5506EEEB4CD59EA5BE1A75EA716B8BFF466F2DEC4A9CA2E530E7BD55FDD4C20618A3D452ED18o4H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9A34BBE698AFE4DC7D056B6C82700907139083E4685EB84FEE7093080C9D7E686C5E5135ABD7436b8CEF" TargetMode="External"/><Relationship Id="rId2" Type="http://schemas.openxmlformats.org/officeDocument/2006/relationships/hyperlink" Target="consultantplus://offline/ref=29A34BBE698AFE4DC7D056B6C82700907139083E4685EB84FEE7093080C9D7E686C5E5135ABD7630b8C3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29A34BBE698AFE4DC7D056B6C82700907139083E4685EB84FEE7093080C9D7E686C5E5b1C3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9A34BBE698AFE4DC7D056B6C82700907139093F4180EB84FEE7093080C9D7E686C5E517b5CB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48872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Предметно-количественный учет лекарственных препаратов в медицинских организациях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Второй раздел перечня ПКУ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76064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err="1"/>
              <a:t>Андростанолон</a:t>
            </a:r>
            <a:endParaRPr lang="ru-RU" sz="2900" dirty="0"/>
          </a:p>
          <a:p>
            <a:r>
              <a:rPr lang="ru-RU" sz="2900" dirty="0" err="1"/>
              <a:t>Ацеклидин</a:t>
            </a:r>
            <a:endParaRPr lang="ru-RU" sz="2900" dirty="0"/>
          </a:p>
          <a:p>
            <a:r>
              <a:rPr lang="ru-RU" sz="2900" dirty="0" err="1"/>
              <a:t>Бенактизин</a:t>
            </a:r>
            <a:endParaRPr lang="ru-RU" sz="2900" dirty="0"/>
          </a:p>
          <a:p>
            <a:r>
              <a:rPr lang="ru-RU" sz="2900" dirty="0" err="1"/>
              <a:t>Бензобарбитал</a:t>
            </a:r>
            <a:endParaRPr lang="ru-RU" sz="2900" dirty="0"/>
          </a:p>
          <a:p>
            <a:r>
              <a:rPr lang="ru-RU" sz="2900" dirty="0" err="1"/>
              <a:t>Бромизовал</a:t>
            </a:r>
            <a:endParaRPr lang="ru-RU" sz="2900" dirty="0"/>
          </a:p>
          <a:p>
            <a:r>
              <a:rPr lang="ru-RU" sz="2900" dirty="0" err="1"/>
              <a:t>Гексобарбитал</a:t>
            </a:r>
            <a:endParaRPr lang="ru-RU" sz="2900" dirty="0"/>
          </a:p>
          <a:p>
            <a:r>
              <a:rPr lang="ru-RU" sz="2900" dirty="0" err="1"/>
              <a:t>Гиосциамин</a:t>
            </a:r>
            <a:endParaRPr lang="ru-RU" sz="2900" dirty="0"/>
          </a:p>
          <a:p>
            <a:r>
              <a:rPr lang="ru-RU" sz="2900" dirty="0" err="1"/>
              <a:t>Гестринон</a:t>
            </a:r>
            <a:endParaRPr lang="ru-RU" sz="2900" dirty="0"/>
          </a:p>
          <a:p>
            <a:r>
              <a:rPr lang="ru-RU" sz="2900" dirty="0" err="1"/>
              <a:t>Даназол</a:t>
            </a:r>
            <a:endParaRPr lang="ru-RU" sz="2900" dirty="0"/>
          </a:p>
          <a:p>
            <a:r>
              <a:rPr lang="ru-RU" sz="2900" dirty="0"/>
              <a:t>Змеиный яд (за исключением лекарственных форм для наружного применения - кремы, мази, гели)</a:t>
            </a:r>
          </a:p>
          <a:p>
            <a:r>
              <a:rPr lang="ru-RU" sz="2900" dirty="0" err="1"/>
              <a:t>Зопиклон</a:t>
            </a:r>
            <a:endParaRPr lang="ru-RU" sz="2900" dirty="0"/>
          </a:p>
          <a:p>
            <a:r>
              <a:rPr lang="ru-RU" sz="2900" dirty="0" err="1"/>
              <a:t>Карбахолин</a:t>
            </a:r>
            <a:endParaRPr lang="ru-RU" sz="2900" dirty="0"/>
          </a:p>
          <a:p>
            <a:r>
              <a:rPr lang="ru-RU" sz="2900" dirty="0" err="1"/>
              <a:t>Клозапин</a:t>
            </a:r>
            <a:endParaRPr lang="ru-RU" sz="2900" dirty="0"/>
          </a:p>
          <a:p>
            <a:r>
              <a:rPr lang="ru-RU" sz="2900" dirty="0" err="1"/>
              <a:t>Клонидин</a:t>
            </a:r>
            <a:endParaRPr lang="ru-RU" sz="2900" dirty="0"/>
          </a:p>
          <a:p>
            <a:r>
              <a:rPr lang="ru-RU" sz="2900" dirty="0" err="1"/>
              <a:t>Клостебол</a:t>
            </a:r>
            <a:endParaRPr lang="ru-RU" sz="2900" dirty="0"/>
          </a:p>
          <a:p>
            <a:r>
              <a:rPr lang="ru-RU" sz="2900" dirty="0" err="1"/>
              <a:t>Левомепромазин</a:t>
            </a:r>
            <a:endParaRPr lang="ru-RU" sz="2900" dirty="0"/>
          </a:p>
          <a:p>
            <a:r>
              <a:rPr lang="ru-RU" sz="2900" dirty="0" err="1"/>
              <a:t>Местеролон</a:t>
            </a:r>
            <a:endParaRPr lang="ru-RU" sz="2900" dirty="0"/>
          </a:p>
          <a:p>
            <a:r>
              <a:rPr lang="ru-RU" sz="2900" dirty="0" err="1"/>
              <a:t>Метандиенон</a:t>
            </a:r>
            <a:endParaRPr lang="ru-RU" sz="2900" dirty="0"/>
          </a:p>
          <a:p>
            <a:r>
              <a:rPr lang="ru-RU" sz="2900" dirty="0" err="1"/>
              <a:t>Метандриол</a:t>
            </a:r>
            <a:endParaRPr lang="ru-RU" sz="2900" dirty="0"/>
          </a:p>
          <a:p>
            <a:r>
              <a:rPr lang="ru-RU" sz="2900" dirty="0" err="1"/>
              <a:t>Метенолон</a:t>
            </a:r>
            <a:endParaRPr lang="ru-RU" sz="2900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err="1" smtClean="0"/>
              <a:t>Метилтестостерон</a:t>
            </a:r>
            <a:endParaRPr lang="ru-RU" sz="2900" dirty="0" smtClean="0"/>
          </a:p>
          <a:p>
            <a:r>
              <a:rPr lang="ru-RU" sz="2900" dirty="0" err="1" smtClean="0"/>
              <a:t>Нандролон</a:t>
            </a:r>
            <a:endParaRPr lang="ru-RU" sz="2900" dirty="0" smtClean="0"/>
          </a:p>
          <a:p>
            <a:r>
              <a:rPr lang="ru-RU" sz="2900" dirty="0" err="1" smtClean="0"/>
              <a:t>Норклостебол</a:t>
            </a:r>
            <a:endParaRPr lang="ru-RU" sz="2900" dirty="0" smtClean="0"/>
          </a:p>
          <a:p>
            <a:r>
              <a:rPr lang="ru-RU" sz="2900" dirty="0" smtClean="0"/>
              <a:t>Пчелиный яд (за исключением лекарственных форм для наружного применения - кремы, мази, гели)</a:t>
            </a:r>
          </a:p>
          <a:p>
            <a:r>
              <a:rPr lang="ru-RU" sz="2900" b="1" dirty="0" err="1" smtClean="0"/>
              <a:t>Сибутрамин</a:t>
            </a:r>
            <a:endParaRPr lang="ru-RU" sz="2900" b="1" dirty="0" smtClean="0"/>
          </a:p>
          <a:p>
            <a:r>
              <a:rPr lang="ru-RU" sz="2900" dirty="0" err="1" smtClean="0"/>
              <a:t>Скополамин</a:t>
            </a:r>
            <a:endParaRPr lang="ru-RU" sz="2900" dirty="0" smtClean="0"/>
          </a:p>
          <a:p>
            <a:r>
              <a:rPr lang="ru-RU" sz="2900" b="1" dirty="0" smtClean="0"/>
              <a:t>Спирт этиловый</a:t>
            </a:r>
          </a:p>
          <a:p>
            <a:r>
              <a:rPr lang="ru-RU" sz="2900" b="1" dirty="0" smtClean="0"/>
              <a:t>Сумма алкалоидов красавки</a:t>
            </a:r>
          </a:p>
          <a:p>
            <a:r>
              <a:rPr lang="ru-RU" sz="2900" b="1" dirty="0" smtClean="0"/>
              <a:t>1-тестостерон</a:t>
            </a:r>
            <a:r>
              <a:rPr lang="ru-RU" sz="2900" dirty="0" smtClean="0"/>
              <a:t> (за исключением лекарственных форм для наружного применения - кремы, мази, гели)</a:t>
            </a:r>
          </a:p>
          <a:p>
            <a:r>
              <a:rPr lang="ru-RU" sz="2900" dirty="0" err="1" smtClean="0"/>
              <a:t>Тиопентал</a:t>
            </a:r>
            <a:r>
              <a:rPr lang="ru-RU" sz="2900" dirty="0" smtClean="0"/>
              <a:t> натрия</a:t>
            </a:r>
          </a:p>
          <a:p>
            <a:r>
              <a:rPr lang="ru-RU" sz="2900" b="1" dirty="0" err="1" smtClean="0"/>
              <a:t>Трамадол</a:t>
            </a:r>
            <a:endParaRPr lang="ru-RU" sz="2900" b="1" dirty="0" smtClean="0"/>
          </a:p>
          <a:p>
            <a:r>
              <a:rPr lang="ru-RU" sz="2900" dirty="0" err="1" smtClean="0"/>
              <a:t>Трамадол</a:t>
            </a:r>
            <a:r>
              <a:rPr lang="ru-RU" sz="2900" dirty="0" smtClean="0"/>
              <a:t> 37,5 мг + парацетамол</a:t>
            </a:r>
          </a:p>
          <a:p>
            <a:r>
              <a:rPr lang="ru-RU" sz="2900" dirty="0" err="1" smtClean="0"/>
              <a:t>Тригексифенидил</a:t>
            </a:r>
            <a:endParaRPr lang="ru-RU" sz="2900" dirty="0" smtClean="0"/>
          </a:p>
          <a:p>
            <a:r>
              <a:rPr lang="ru-RU" sz="2900" dirty="0" err="1" smtClean="0"/>
              <a:t>Фепрозиднин</a:t>
            </a:r>
            <a:endParaRPr lang="ru-RU" sz="2900" dirty="0" smtClean="0"/>
          </a:p>
          <a:p>
            <a:r>
              <a:rPr lang="ru-RU" sz="2900" b="1" dirty="0" smtClean="0"/>
              <a:t>Хлороформ</a:t>
            </a:r>
          </a:p>
          <a:p>
            <a:r>
              <a:rPr lang="ru-RU" sz="2900" dirty="0" err="1" smtClean="0"/>
              <a:t>Эрготал</a:t>
            </a:r>
            <a:endParaRPr lang="ru-RU" sz="2900" dirty="0" smtClean="0"/>
          </a:p>
          <a:p>
            <a:r>
              <a:rPr lang="ru-RU" sz="2900" dirty="0" err="1" smtClean="0"/>
              <a:t>Этилхлорид</a:t>
            </a:r>
            <a:endParaRPr lang="ru-RU" sz="2900" dirty="0" smtClean="0"/>
          </a:p>
          <a:p>
            <a:endParaRPr lang="ru-RU"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Третий раздел перечня ПКУ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III. Комбинированные лекарственные препараты, содержащие кроме малых количеств наркотических средств, психотропных веществ и их </a:t>
            </a:r>
            <a:r>
              <a:rPr lang="ru-RU" sz="4000" dirty="0" err="1"/>
              <a:t>прекурсоров</a:t>
            </a:r>
            <a:r>
              <a:rPr lang="ru-RU" sz="4000" dirty="0"/>
              <a:t> другие фармакологические активные вещества </a:t>
            </a:r>
            <a:r>
              <a:rPr lang="ru-RU" sz="3200" dirty="0" smtClean="0"/>
              <a:t>(</a:t>
            </a:r>
            <a:r>
              <a:rPr lang="ru-RU" sz="3200" dirty="0"/>
              <a:t>выписываются на рецептурных бланках </a:t>
            </a:r>
            <a:r>
              <a:rPr lang="ru-RU" sz="3200" dirty="0">
                <a:hlinkClick r:id="rId2" tooltip="Приказ Минздравсоцразвития России от 12.02.2007 N 110 (ред. от 26.02.2013) &quot;О порядке назначения и выписывания лекарственных препаратов, изделий медицинского назначения и специализированных продуктов лечебного питания&quot; (вместе с &quot;Инструкцией по заполнению"/>
              </a:rPr>
              <a:t>формы № </a:t>
            </a:r>
            <a:r>
              <a:rPr lang="ru-RU" sz="3200" dirty="0" smtClean="0">
                <a:hlinkClick r:id="rId2" tooltip="Приказ Минздравсоцразвития России от 12.02.2007 N 110 (ред. от 26.02.2013) &quot;О порядке назначения и выписывания лекарственных препаратов, изделий медицинского назначения и специализированных продуктов лечебного питания&quot; (вместе с &quot;Инструкцией по заполнению"/>
              </a:rPr>
              <a:t>148-1/у-88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Третий раздел перечня ПКУ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400600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/>
              <a:t>1) </a:t>
            </a:r>
            <a:r>
              <a:rPr lang="ru-RU" sz="3500" b="1" dirty="0"/>
              <a:t>кодеин или его соли </a:t>
            </a:r>
            <a:r>
              <a:rPr lang="ru-RU" sz="3500" dirty="0"/>
              <a:t>(в пересчете на чистое вещество) в количестве до 20 мг включительно (на 1 дозу твердой лекарственной формы) или в количестве до 200 мг включительно (на 100 мл или 100 г жидкой лекарственной формы для внутреннего применения);</a:t>
            </a:r>
          </a:p>
          <a:p>
            <a:r>
              <a:rPr lang="ru-RU" sz="3500" dirty="0"/>
              <a:t>2) </a:t>
            </a:r>
            <a:r>
              <a:rPr lang="ru-RU" sz="3500" b="1" dirty="0" err="1"/>
              <a:t>псевдоэфедрина</a:t>
            </a:r>
            <a:r>
              <a:rPr lang="ru-RU" sz="3500" b="1" dirty="0"/>
              <a:t> гидрохлорид </a:t>
            </a:r>
            <a:r>
              <a:rPr lang="ru-RU" sz="3500" dirty="0"/>
              <a:t>в количестве, превышающем 30 мг, и до 60 мг включительно (на 1 дозу твердой лекарственной формы);</a:t>
            </a:r>
          </a:p>
          <a:p>
            <a:r>
              <a:rPr lang="ru-RU" sz="3500" dirty="0"/>
              <a:t>3</a:t>
            </a:r>
            <a:r>
              <a:rPr lang="ru-RU" sz="3500" b="1" dirty="0"/>
              <a:t>) </a:t>
            </a:r>
            <a:r>
              <a:rPr lang="ru-RU" sz="3500" b="1" dirty="0" err="1"/>
              <a:t>псевдоэфедрина</a:t>
            </a:r>
            <a:r>
              <a:rPr lang="ru-RU" sz="3500" b="1" dirty="0"/>
              <a:t> гидрохлорид </a:t>
            </a:r>
            <a:r>
              <a:rPr lang="ru-RU" sz="3500" dirty="0"/>
              <a:t>в количестве, превышающем 30 мг до 60 мг включительно в сочетании с </a:t>
            </a:r>
            <a:r>
              <a:rPr lang="ru-RU" sz="3500" dirty="0" err="1"/>
              <a:t>декстрометорфаном</a:t>
            </a:r>
            <a:r>
              <a:rPr lang="ru-RU" sz="3500" dirty="0"/>
              <a:t> </a:t>
            </a:r>
            <a:r>
              <a:rPr lang="ru-RU" sz="3500" dirty="0" err="1"/>
              <a:t>гидробромидом</a:t>
            </a:r>
            <a:r>
              <a:rPr lang="ru-RU" sz="3500" dirty="0"/>
              <a:t> в количестве, превышающем 10 мг, и до 30 мг включительно (на 1 дозу твердой лекарственной формы);</a:t>
            </a:r>
          </a:p>
          <a:p>
            <a:r>
              <a:rPr lang="ru-RU" sz="3500" dirty="0"/>
              <a:t>4) </a:t>
            </a:r>
            <a:r>
              <a:rPr lang="ru-RU" sz="3500" b="1" dirty="0" err="1"/>
              <a:t>декстрометорфана</a:t>
            </a:r>
            <a:r>
              <a:rPr lang="ru-RU" sz="3500" b="1" dirty="0"/>
              <a:t> </a:t>
            </a:r>
            <a:r>
              <a:rPr lang="ru-RU" sz="3500" b="1" dirty="0" err="1"/>
              <a:t>гидробромид</a:t>
            </a:r>
            <a:r>
              <a:rPr lang="ru-RU" sz="3500" b="1" dirty="0"/>
              <a:t> </a:t>
            </a:r>
            <a:r>
              <a:rPr lang="ru-RU" sz="3500" dirty="0"/>
              <a:t>в количестве до 200 мг включительно (на 100 мл или 100 г жидкой лекарственной формы для внутреннего применения);</a:t>
            </a:r>
          </a:p>
          <a:p>
            <a:r>
              <a:rPr lang="ru-RU" sz="3500" dirty="0"/>
              <a:t>5</a:t>
            </a:r>
            <a:r>
              <a:rPr lang="ru-RU" sz="3500" b="1" dirty="0"/>
              <a:t>) эфедрина гидрохлорид </a:t>
            </a:r>
            <a:r>
              <a:rPr lang="ru-RU" sz="3500" dirty="0"/>
              <a:t>в количестве, превышающем 100 мг, и до 300 мг включительно (на 100 мл или 100 г жидкой лекарственной формы для внутреннего применения);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328592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6) </a:t>
            </a:r>
            <a:r>
              <a:rPr lang="ru-RU" sz="3500" b="1" dirty="0" smtClean="0"/>
              <a:t>эфедрина гидрохлорид </a:t>
            </a:r>
            <a:r>
              <a:rPr lang="ru-RU" sz="3500" dirty="0" smtClean="0"/>
              <a:t>в количестве до 50 мг включительно (на 1 дозу твердой лекарственной формы);</a:t>
            </a:r>
          </a:p>
          <a:p>
            <a:r>
              <a:rPr lang="ru-RU" sz="3500" dirty="0" smtClean="0"/>
              <a:t>7</a:t>
            </a:r>
            <a:r>
              <a:rPr lang="ru-RU" sz="3500" b="1" dirty="0" smtClean="0"/>
              <a:t>) </a:t>
            </a:r>
            <a:r>
              <a:rPr lang="ru-RU" sz="3500" b="1" dirty="0" err="1" smtClean="0"/>
              <a:t>фенилпропаноламин</a:t>
            </a:r>
            <a:r>
              <a:rPr lang="ru-RU" sz="3500" b="1" dirty="0" smtClean="0"/>
              <a:t> </a:t>
            </a:r>
            <a:r>
              <a:rPr lang="ru-RU" sz="3500" dirty="0" smtClean="0"/>
              <a:t>в количестве до 75 мг включительно (на 1 дозу твердой лекарственной формы) или до 300 мг включительно (на 100 мл или 100 г жидкой лекарственной формы для внутреннего применения);</a:t>
            </a:r>
          </a:p>
          <a:p>
            <a:r>
              <a:rPr lang="ru-RU" sz="3500" dirty="0" smtClean="0"/>
              <a:t>8</a:t>
            </a:r>
            <a:r>
              <a:rPr lang="ru-RU" sz="3500" b="1" dirty="0" smtClean="0"/>
              <a:t>) </a:t>
            </a:r>
            <a:r>
              <a:rPr lang="ru-RU" sz="3500" b="1" dirty="0" err="1" smtClean="0"/>
              <a:t>фенобарбитал</a:t>
            </a:r>
            <a:r>
              <a:rPr lang="ru-RU" sz="3500" b="1" dirty="0" smtClean="0"/>
              <a:t> </a:t>
            </a:r>
            <a:r>
              <a:rPr lang="ru-RU" sz="3500" dirty="0" smtClean="0"/>
              <a:t>в количестве до 15 мг включительно в сочетании с кодеином (или его солями) независимо от количества (на 1 дозу твердой лекарственной формы);</a:t>
            </a:r>
          </a:p>
          <a:p>
            <a:r>
              <a:rPr lang="ru-RU" sz="3500" dirty="0" smtClean="0"/>
              <a:t>9</a:t>
            </a:r>
            <a:r>
              <a:rPr lang="ru-RU" sz="3500" b="1" dirty="0" smtClean="0"/>
              <a:t>) </a:t>
            </a:r>
            <a:r>
              <a:rPr lang="ru-RU" sz="3500" b="1" dirty="0" err="1" smtClean="0"/>
              <a:t>фенобарбитал</a:t>
            </a:r>
            <a:r>
              <a:rPr lang="ru-RU" sz="3500" b="1" dirty="0" smtClean="0"/>
              <a:t> </a:t>
            </a:r>
            <a:r>
              <a:rPr lang="ru-RU" sz="3500" dirty="0" smtClean="0"/>
              <a:t>в количестве до 20 мг включительно в сочетании с эфедрином гидрохлоридом независимо от количества (на 1 дозу твердой лекарственной формы);</a:t>
            </a:r>
          </a:p>
          <a:p>
            <a:r>
              <a:rPr lang="ru-RU" sz="3500" dirty="0" smtClean="0"/>
              <a:t>10) </a:t>
            </a:r>
            <a:r>
              <a:rPr lang="ru-RU" sz="3500" b="1" dirty="0" err="1" smtClean="0"/>
              <a:t>хлордиазепоксид</a:t>
            </a:r>
            <a:r>
              <a:rPr lang="ru-RU" sz="3500" dirty="0" smtClean="0"/>
              <a:t> в количестве, превышающем 10 мг, и до 20 мг включительно (на 1 дозу твердой лекарственной формы).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Подлежат </a:t>
            </a:r>
            <a:r>
              <a:rPr lang="ru-RU" sz="3200" dirty="0"/>
              <a:t>предметно-количественному учету: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97666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- </a:t>
            </a:r>
            <a:r>
              <a:rPr lang="ru-RU" dirty="0" err="1"/>
              <a:t>кодеинсодержащие</a:t>
            </a:r>
            <a:r>
              <a:rPr lang="ru-RU" dirty="0"/>
              <a:t> лекарственные </a:t>
            </a:r>
            <a:r>
              <a:rPr lang="ru-RU" dirty="0" smtClean="0"/>
              <a:t>препараты: "</a:t>
            </a:r>
            <a:r>
              <a:rPr lang="ru-RU" dirty="0" err="1"/>
              <a:t>Каффетин</a:t>
            </a:r>
            <a:r>
              <a:rPr lang="ru-RU" dirty="0"/>
              <a:t> таблетки", "</a:t>
            </a:r>
            <a:r>
              <a:rPr lang="ru-RU" b="1" dirty="0" err="1"/>
              <a:t>Коделак</a:t>
            </a:r>
            <a:r>
              <a:rPr lang="ru-RU" dirty="0"/>
              <a:t> </a:t>
            </a:r>
            <a:r>
              <a:rPr lang="ru-RU" dirty="0" err="1"/>
              <a:t>таблетки</a:t>
            </a:r>
            <a:r>
              <a:rPr lang="ru-RU" dirty="0"/>
              <a:t>", "</a:t>
            </a:r>
            <a:r>
              <a:rPr lang="ru-RU" b="1" dirty="0" err="1"/>
              <a:t>Солпадеин</a:t>
            </a:r>
            <a:r>
              <a:rPr lang="ru-RU" dirty="0"/>
              <a:t> капсулы (таблетки шипучие)", "</a:t>
            </a:r>
            <a:r>
              <a:rPr lang="ru-RU" b="1" dirty="0" err="1"/>
              <a:t>Терпинкод</a:t>
            </a:r>
            <a:r>
              <a:rPr lang="ru-RU" b="1" dirty="0"/>
              <a:t> </a:t>
            </a:r>
            <a:r>
              <a:rPr lang="ru-RU" dirty="0"/>
              <a:t>таблетки", "</a:t>
            </a:r>
            <a:r>
              <a:rPr lang="ru-RU" dirty="0" err="1"/>
              <a:t>Юниспаз</a:t>
            </a:r>
            <a:r>
              <a:rPr lang="ru-RU" dirty="0"/>
              <a:t> </a:t>
            </a:r>
            <a:r>
              <a:rPr lang="ru-RU" dirty="0" err="1"/>
              <a:t>таблетки</a:t>
            </a:r>
            <a:r>
              <a:rPr lang="ru-RU" dirty="0"/>
              <a:t>" и другие с содержанием кодеина (его солей) в количестве до 20 мг на 1 дозу твердой лекарственной </a:t>
            </a:r>
            <a:r>
              <a:rPr lang="ru-RU" dirty="0" smtClean="0"/>
              <a:t>формы;</a:t>
            </a:r>
            <a:endParaRPr lang="ru-RU" dirty="0"/>
          </a:p>
          <a:p>
            <a:r>
              <a:rPr lang="ru-RU" dirty="0"/>
              <a:t>- лекарственные препараты, содержащие </a:t>
            </a:r>
            <a:r>
              <a:rPr lang="ru-RU" dirty="0" err="1"/>
              <a:t>псевдоэфедрина</a:t>
            </a:r>
            <a:r>
              <a:rPr lang="ru-RU" dirty="0"/>
              <a:t> гидрохлорид в количестве выше 30 мг и до 60 мг включительно на 1 дозу твердой лекарственной </a:t>
            </a:r>
            <a:r>
              <a:rPr lang="ru-RU" dirty="0" smtClean="0"/>
              <a:t>формы: "</a:t>
            </a:r>
            <a:r>
              <a:rPr lang="ru-RU" dirty="0" err="1"/>
              <a:t>Ринасек</a:t>
            </a:r>
            <a:r>
              <a:rPr lang="ru-RU" dirty="0"/>
              <a:t> </a:t>
            </a:r>
            <a:r>
              <a:rPr lang="ru-RU" dirty="0" smtClean="0"/>
              <a:t>таблетки»;</a:t>
            </a:r>
            <a:endParaRPr lang="ru-RU" dirty="0"/>
          </a:p>
          <a:p>
            <a:r>
              <a:rPr lang="ru-RU" dirty="0"/>
              <a:t>- лекарственные препараты, содержащие </a:t>
            </a:r>
            <a:r>
              <a:rPr lang="ru-RU" dirty="0" err="1"/>
              <a:t>декстрометорфана</a:t>
            </a:r>
            <a:r>
              <a:rPr lang="ru-RU" dirty="0"/>
              <a:t> </a:t>
            </a:r>
            <a:r>
              <a:rPr lang="ru-RU" dirty="0" err="1"/>
              <a:t>гидробромид</a:t>
            </a:r>
            <a:r>
              <a:rPr lang="ru-RU" dirty="0"/>
              <a:t> в количестве до 200 мг включительно на 100 мл/100 г жидкой лекарственной формы для внутреннего </a:t>
            </a:r>
            <a:r>
              <a:rPr lang="ru-RU" dirty="0" smtClean="0"/>
              <a:t>применения: "</a:t>
            </a:r>
            <a:r>
              <a:rPr lang="ru-RU" dirty="0" err="1"/>
              <a:t>Гликодин</a:t>
            </a:r>
            <a:r>
              <a:rPr lang="ru-RU" dirty="0"/>
              <a:t> сироп", "</a:t>
            </a:r>
            <a:r>
              <a:rPr lang="ru-RU" b="1" dirty="0" err="1"/>
              <a:t>Колдрекс</a:t>
            </a:r>
            <a:r>
              <a:rPr lang="ru-RU" b="1" dirty="0"/>
              <a:t> </a:t>
            </a:r>
            <a:r>
              <a:rPr lang="ru-RU" b="1" dirty="0" err="1"/>
              <a:t>найт</a:t>
            </a:r>
            <a:r>
              <a:rPr lang="ru-RU" b="1" dirty="0"/>
              <a:t> </a:t>
            </a:r>
            <a:r>
              <a:rPr lang="ru-RU" b="1" dirty="0" err="1"/>
              <a:t>сироп</a:t>
            </a:r>
            <a:r>
              <a:rPr lang="ru-RU" dirty="0"/>
              <a:t>", "</a:t>
            </a:r>
            <a:r>
              <a:rPr lang="ru-RU" dirty="0" err="1"/>
              <a:t>Туссин</a:t>
            </a:r>
            <a:r>
              <a:rPr lang="ru-RU" dirty="0"/>
              <a:t> плюс сироп", "</a:t>
            </a:r>
            <a:r>
              <a:rPr lang="ru-RU" dirty="0" err="1"/>
              <a:t>Терасил-Д</a:t>
            </a:r>
            <a:r>
              <a:rPr lang="ru-RU" dirty="0"/>
              <a:t> </a:t>
            </a:r>
            <a:r>
              <a:rPr lang="ru-RU" dirty="0" err="1" smtClean="0"/>
              <a:t>сироп</a:t>
            </a:r>
            <a:r>
              <a:rPr lang="ru-RU" dirty="0" smtClean="0"/>
              <a:t>»;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9766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- лекарственные препараты, содержащие </a:t>
            </a:r>
            <a:r>
              <a:rPr lang="ru-RU" dirty="0" err="1" smtClean="0"/>
              <a:t>фенилпропаноламин</a:t>
            </a:r>
            <a:r>
              <a:rPr lang="ru-RU" dirty="0" smtClean="0"/>
              <a:t> в количестве до 75 мг включительно на 1 дозу твердой лекарственной формы: "</a:t>
            </a:r>
            <a:r>
              <a:rPr lang="ru-RU" dirty="0" err="1" smtClean="0"/>
              <a:t>Диетрин</a:t>
            </a:r>
            <a:r>
              <a:rPr lang="ru-RU" dirty="0" smtClean="0"/>
              <a:t> капсулы", "</a:t>
            </a:r>
            <a:r>
              <a:rPr lang="ru-RU" b="1" dirty="0" err="1" smtClean="0"/>
              <a:t>Колдакт</a:t>
            </a:r>
            <a:r>
              <a:rPr lang="ru-RU" dirty="0" smtClean="0"/>
              <a:t> </a:t>
            </a:r>
            <a:r>
              <a:rPr lang="ru-RU" dirty="0" err="1" smtClean="0"/>
              <a:t>капсулы</a:t>
            </a:r>
            <a:r>
              <a:rPr lang="ru-RU" dirty="0" smtClean="0"/>
              <a:t>", "</a:t>
            </a:r>
            <a:r>
              <a:rPr lang="ru-RU" dirty="0" err="1" smtClean="0"/>
              <a:t>Контак</a:t>
            </a:r>
            <a:r>
              <a:rPr lang="ru-RU" dirty="0" smtClean="0"/>
              <a:t> </a:t>
            </a:r>
            <a:r>
              <a:rPr lang="ru-RU" dirty="0" err="1" smtClean="0"/>
              <a:t>капсулы</a:t>
            </a:r>
            <a:r>
              <a:rPr lang="ru-RU" dirty="0" smtClean="0"/>
              <a:t>»; </a:t>
            </a:r>
          </a:p>
          <a:p>
            <a:r>
              <a:rPr lang="ru-RU" dirty="0"/>
              <a:t>и</a:t>
            </a:r>
            <a:r>
              <a:rPr lang="ru-RU" dirty="0" smtClean="0"/>
              <a:t>ли до 300 мг включительно на 100 мл/100 г жидкой лекарственной формы для внутреннего применения:  "</a:t>
            </a:r>
            <a:r>
              <a:rPr lang="ru-RU" dirty="0" err="1" smtClean="0"/>
              <a:t>Триаминик</a:t>
            </a:r>
            <a:r>
              <a:rPr lang="ru-RU" dirty="0" smtClean="0"/>
              <a:t> сироп»;</a:t>
            </a:r>
          </a:p>
          <a:p>
            <a:r>
              <a:rPr lang="ru-RU" dirty="0" smtClean="0"/>
              <a:t>- лекарственные препараты, содержащие </a:t>
            </a:r>
            <a:r>
              <a:rPr lang="ru-RU" dirty="0" err="1" smtClean="0"/>
              <a:t>фенобарбитал</a:t>
            </a:r>
            <a:r>
              <a:rPr lang="ru-RU" dirty="0" smtClean="0"/>
              <a:t> в количестве до 15 мг включительно в сочетании с кодеином (его солями) независимо от количества на 1 дозу твердой лекарственной формы:  </a:t>
            </a:r>
            <a:r>
              <a:rPr lang="ru-RU" b="1" dirty="0" smtClean="0"/>
              <a:t>"Пенталгин Плюс таблетки", "Пенталгин-Н таблетки", "</a:t>
            </a:r>
            <a:r>
              <a:rPr lang="ru-RU" b="1" dirty="0" err="1" smtClean="0"/>
              <a:t>Пиралгин</a:t>
            </a:r>
            <a:r>
              <a:rPr lang="ru-RU" b="1" dirty="0" smtClean="0"/>
              <a:t> </a:t>
            </a:r>
            <a:r>
              <a:rPr lang="ru-RU" b="1" dirty="0" err="1" smtClean="0"/>
              <a:t>таблетки</a:t>
            </a:r>
            <a:r>
              <a:rPr lang="ru-RU" b="1" dirty="0" smtClean="0"/>
              <a:t>", "</a:t>
            </a:r>
            <a:r>
              <a:rPr lang="ru-RU" b="1" dirty="0" err="1" smtClean="0"/>
              <a:t>Седальгин-Нео</a:t>
            </a:r>
            <a:r>
              <a:rPr lang="ru-RU" b="1" dirty="0" smtClean="0"/>
              <a:t> </a:t>
            </a:r>
            <a:r>
              <a:rPr lang="ru-RU" b="1" dirty="0" err="1" smtClean="0"/>
              <a:t>таблетки</a:t>
            </a:r>
            <a:r>
              <a:rPr lang="ru-RU" b="1" dirty="0" smtClean="0"/>
              <a:t>", "</a:t>
            </a:r>
            <a:r>
              <a:rPr lang="ru-RU" b="1" dirty="0" err="1" smtClean="0"/>
              <a:t>Седал-М</a:t>
            </a:r>
            <a:r>
              <a:rPr lang="ru-RU" b="1" dirty="0" smtClean="0"/>
              <a:t> </a:t>
            </a:r>
            <a:r>
              <a:rPr lang="ru-RU" b="1" dirty="0" err="1" smtClean="0"/>
              <a:t>таблетки</a:t>
            </a:r>
            <a:r>
              <a:rPr lang="ru-RU" b="1" dirty="0" smtClean="0"/>
              <a:t>", "</a:t>
            </a:r>
            <a:r>
              <a:rPr lang="ru-RU" b="1" dirty="0" err="1" smtClean="0"/>
              <a:t>Тетралгин</a:t>
            </a:r>
            <a:r>
              <a:rPr lang="ru-RU" b="1" dirty="0" smtClean="0"/>
              <a:t> </a:t>
            </a:r>
            <a:r>
              <a:rPr lang="ru-RU" b="1" dirty="0" err="1" smtClean="0"/>
              <a:t>таблетки</a:t>
            </a:r>
            <a:r>
              <a:rPr lang="ru-RU" dirty="0" smtClean="0"/>
              <a:t>" и другие;</a:t>
            </a:r>
          </a:p>
          <a:p>
            <a:r>
              <a:rPr lang="ru-RU" dirty="0" smtClean="0"/>
              <a:t>- лекарственные препараты, содержащие </a:t>
            </a:r>
            <a:r>
              <a:rPr lang="ru-RU" dirty="0" err="1" smtClean="0"/>
              <a:t>фенобарбитал</a:t>
            </a:r>
            <a:r>
              <a:rPr lang="ru-RU" dirty="0" smtClean="0"/>
              <a:t> в количестве до 20 мг включительно в сочетании с эфедрином гидрохлоридом независимо от количества на 1 дозу твердой лекарственной формы:  "</a:t>
            </a:r>
            <a:r>
              <a:rPr lang="ru-RU" dirty="0" err="1" smtClean="0"/>
              <a:t>Нео-Теофедрин</a:t>
            </a:r>
            <a:r>
              <a:rPr lang="ru-RU" dirty="0" smtClean="0"/>
              <a:t> таблетки", "</a:t>
            </a:r>
            <a:r>
              <a:rPr lang="ru-RU" dirty="0" err="1" smtClean="0"/>
              <a:t>Теофедрин-Н</a:t>
            </a:r>
            <a:r>
              <a:rPr lang="ru-RU" dirty="0" smtClean="0"/>
              <a:t> </a:t>
            </a:r>
            <a:r>
              <a:rPr lang="ru-RU" dirty="0" err="1" smtClean="0"/>
              <a:t>таблетки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отпускаются по рецепту формы N 107-1/у</a:t>
            </a:r>
          </a:p>
          <a:p>
            <a:r>
              <a:rPr lang="ru-RU" dirty="0" err="1" smtClean="0"/>
              <a:t>Нурофен</a:t>
            </a:r>
            <a:r>
              <a:rPr lang="ru-RU" dirty="0" smtClean="0"/>
              <a:t> </a:t>
            </a:r>
            <a:r>
              <a:rPr lang="ru-RU" dirty="0" err="1"/>
              <a:t>Стопколд</a:t>
            </a:r>
            <a:r>
              <a:rPr lang="ru-RU" dirty="0"/>
              <a:t> таблетки",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Каффетин</a:t>
            </a:r>
            <a:r>
              <a:rPr lang="ru-RU" dirty="0"/>
              <a:t> </a:t>
            </a:r>
            <a:r>
              <a:rPr lang="ru-RU" dirty="0" err="1"/>
              <a:t>Колд</a:t>
            </a:r>
            <a:r>
              <a:rPr lang="ru-RU" dirty="0"/>
              <a:t> таблетки",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Тофф</a:t>
            </a:r>
            <a:r>
              <a:rPr lang="ru-RU" dirty="0"/>
              <a:t> плюс капсулы",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Беллатаминал</a:t>
            </a:r>
            <a:r>
              <a:rPr lang="ru-RU" dirty="0"/>
              <a:t> таблетки",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Амиксид</a:t>
            </a:r>
            <a:r>
              <a:rPr lang="ru-RU" dirty="0"/>
              <a:t> таблетки",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Кофетамин</a:t>
            </a:r>
            <a:r>
              <a:rPr lang="ru-RU" dirty="0"/>
              <a:t> таблетки"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отпускаются без рецепта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Гриппекс</a:t>
            </a:r>
            <a:r>
              <a:rPr lang="ru-RU" dirty="0"/>
              <a:t> таблетки",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Грипэнд</a:t>
            </a:r>
            <a:r>
              <a:rPr lang="ru-RU" dirty="0"/>
              <a:t> таблетки",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Алекс Плюс пастилки",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Андипал</a:t>
            </a:r>
            <a:r>
              <a:rPr lang="ru-RU" dirty="0"/>
              <a:t> таблетки"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Не подлежат </a:t>
            </a:r>
            <a:r>
              <a:rPr lang="ru-RU" sz="3200" b="1" dirty="0"/>
              <a:t>предметно-количественному </a:t>
            </a:r>
            <a:r>
              <a:rPr lang="ru-RU" sz="3200" b="1" dirty="0" smtClean="0"/>
              <a:t>учету</a:t>
            </a:r>
            <a:r>
              <a:rPr lang="ru-RU" sz="3200" b="1" dirty="0"/>
              <a:t> </a:t>
            </a:r>
            <a:r>
              <a:rPr lang="ru-RU" sz="3200" b="1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735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Предметно-количественный учет лекарственных препаратов в медицинских организациях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Приказ Министерства здравоохранения  Российской Федерации </a:t>
            </a:r>
            <a:r>
              <a:rPr lang="ru-RU" dirty="0"/>
              <a:t>от 22 апреля 2014 года № </a:t>
            </a:r>
            <a:r>
              <a:rPr lang="ru-RU" dirty="0" smtClean="0"/>
              <a:t>183н «Об утверждении перечня </a:t>
            </a:r>
            <a:r>
              <a:rPr lang="ru-RU" dirty="0"/>
              <a:t>лекарственных средств для медицинского применения, подлежащих предметно-количественному </a:t>
            </a:r>
            <a:r>
              <a:rPr lang="ru-RU" dirty="0" smtClean="0"/>
              <a:t>учету»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Предметно-количественный учет лекарственных препаратов в медицинских организациях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Приказ </a:t>
            </a:r>
            <a:r>
              <a:rPr lang="ru-RU" sz="2600" dirty="0"/>
              <a:t>Министерства здравоохранения РФ от 17.06.2013 года № 378н «Об утверждении правил регистрации операций, связанных с обращением лекарственных средств для медицинского применения, включенных в перечень лекарственных средств для медицинского применения, подлежащих предметно-количественному учету, в специальных журналах учета операций, связанных с обращением лекарственных средств для медицинского применения, и правил ведения и хранения специальных журналов учета операций, связанных с обращением лекарственных средств для медицинского применения».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</a:t>
            </a:r>
            <a:r>
              <a:rPr lang="ru-RU" dirty="0" smtClean="0"/>
              <a:t>раздел перечня ПКУ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I. Лекарственные средства - фармацевтические субстанции и лекарственные препараты, содержащие наркотические средства, психотропные вещества и их </a:t>
            </a:r>
            <a:r>
              <a:rPr lang="ru-RU" dirty="0" err="1"/>
              <a:t>прекурсоры</a:t>
            </a:r>
            <a:r>
              <a:rPr lang="ru-RU" dirty="0"/>
              <a:t> (</a:t>
            </a:r>
            <a:r>
              <a:rPr lang="ru-RU" dirty="0" err="1"/>
              <a:t>их</a:t>
            </a:r>
            <a:r>
              <a:rPr lang="ru-RU" dirty="0"/>
              <a:t> соли, изомеры, стереоизомеры), включенные в </a:t>
            </a:r>
            <a:r>
              <a:rPr lang="ru-RU" dirty="0">
                <a:hlinkClick r:id="rId2" tooltip="Постановление Правительства РФ от 30.06.1998 N 681 (ред. от 25.10.2014) &quot;Об утверждении перечня наркотических средств, психотропных веществ и их прекурсоров, подлежащих контролю в Российской Федерации&quot;{КонсультантПлюс}"/>
              </a:rPr>
              <a:t>списки II</a:t>
            </a:r>
            <a:r>
              <a:rPr lang="ru-RU" dirty="0"/>
              <a:t>, </a:t>
            </a:r>
            <a:r>
              <a:rPr lang="ru-RU" dirty="0">
                <a:hlinkClick r:id="rId3" tooltip="Постановление Правительства РФ от 30.06.1998 N 681 (ред. от 25.10.2014) &quot;Об утверждении перечня наркотических средств, психотропных веществ и их прекурсоров, подлежащих контролю в Российской Федерации&quot;{КонсультантПлюс}"/>
              </a:rPr>
              <a:t>III</a:t>
            </a:r>
            <a:r>
              <a:rPr lang="ru-RU" dirty="0"/>
              <a:t>, </a:t>
            </a:r>
            <a:r>
              <a:rPr lang="ru-RU" dirty="0">
                <a:hlinkClick r:id="rId4" tooltip="Постановление Правительства РФ от 30.06.1998 N 681 (ред. от 25.10.2014) &quot;Об утверждении перечня наркотических средств, психотропных веществ и их прекурсоров, подлежащих контролю в Российской Федерации&quot;{КонсультантПлюс}"/>
              </a:rPr>
              <a:t>IV</a:t>
            </a:r>
            <a:r>
              <a:rPr lang="ru-RU" dirty="0"/>
              <a:t> перечня наркотических средств, психотропных веществ и их </a:t>
            </a:r>
            <a:r>
              <a:rPr lang="ru-RU" dirty="0" err="1"/>
              <a:t>прекурсоров</a:t>
            </a:r>
            <a:r>
              <a:rPr lang="ru-RU" dirty="0"/>
              <a:t>, подлежащих контролю в Российской Федерации, утвержденного постановлением Правительства Российской Федерации от 30 июня 1998 г. N </a:t>
            </a:r>
            <a:r>
              <a:rPr lang="ru-RU" dirty="0" smtClean="0"/>
              <a:t>681.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Первый раздел перечня ПКУ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Предметно-количественный учёт </a:t>
            </a:r>
            <a:r>
              <a:rPr lang="ru-RU" b="1" dirty="0"/>
              <a:t>наркотических средств и психотропных </a:t>
            </a:r>
            <a:r>
              <a:rPr lang="ru-RU" b="1" dirty="0" smtClean="0"/>
              <a:t>веществ</a:t>
            </a:r>
            <a:r>
              <a:rPr lang="ru-RU" dirty="0" smtClean="0"/>
              <a:t> </a:t>
            </a:r>
            <a:r>
              <a:rPr lang="ru-RU" dirty="0"/>
              <a:t>осуществляется в соответствии с </a:t>
            </a:r>
            <a:r>
              <a:rPr lang="ru-RU" dirty="0" smtClean="0"/>
              <a:t>постановлением </a:t>
            </a:r>
            <a:r>
              <a:rPr lang="ru-RU" dirty="0"/>
              <a:t>Правительства Российской Федерации от 4 ноября 2006 г. </a:t>
            </a:r>
            <a:r>
              <a:rPr lang="ru-RU" b="1" dirty="0"/>
              <a:t>№ 644 </a:t>
            </a:r>
            <a:r>
              <a:rPr lang="ru-RU" dirty="0"/>
              <a:t>«О порядке предоставления сведений о деятельности, связанной с оборотом наркотических средств и психотропных веществ, и регистрации операций, связанных с оборотом наркотических средств, психотропных веществ и их </a:t>
            </a:r>
            <a:r>
              <a:rPr lang="ru-RU" dirty="0" err="1"/>
              <a:t>прекурсоров</a:t>
            </a:r>
            <a:r>
              <a:rPr lang="ru-RU" dirty="0"/>
              <a:t>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Первый раздел перечня ПКУ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Предметно-количественный учёт </a:t>
            </a:r>
            <a:r>
              <a:rPr lang="ru-RU" b="1" dirty="0" err="1"/>
              <a:t>прекурсоров</a:t>
            </a:r>
            <a:r>
              <a:rPr lang="ru-RU" dirty="0"/>
              <a:t> наркотических средств и психотропных веществ осуществляется в соответствии с </a:t>
            </a:r>
            <a:r>
              <a:rPr lang="ru-RU" dirty="0" smtClean="0"/>
              <a:t>постановлением </a:t>
            </a:r>
            <a:r>
              <a:rPr lang="ru-RU" dirty="0"/>
              <a:t>Правительства Российской Федерации от 9 июня 2010 г. </a:t>
            </a:r>
            <a:r>
              <a:rPr lang="ru-RU" b="1" dirty="0"/>
              <a:t>№ 419 </a:t>
            </a:r>
            <a:r>
              <a:rPr lang="ru-RU" dirty="0"/>
              <a:t>«О представлении сведений о деятельности, связанной с оборотом </a:t>
            </a:r>
            <a:r>
              <a:rPr lang="ru-RU" dirty="0" err="1"/>
              <a:t>прекурсоров</a:t>
            </a:r>
            <a:r>
              <a:rPr lang="ru-RU" dirty="0"/>
              <a:t> наркотических средств и психотропных веществ, и регистрации операций, связанных с их оборотом»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Первый раздел перечня ПКУ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038600" cy="5217443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Аллобарбитал</a:t>
            </a:r>
            <a:r>
              <a:rPr lang="ru-RU" sz="1400" dirty="0" smtClean="0"/>
              <a:t>                             </a:t>
            </a:r>
          </a:p>
          <a:p>
            <a:r>
              <a:rPr lang="ru-RU" sz="1400" dirty="0" err="1" smtClean="0"/>
              <a:t>Алпразолам</a:t>
            </a:r>
            <a:endParaRPr lang="ru-RU" sz="1400" dirty="0"/>
          </a:p>
          <a:p>
            <a:r>
              <a:rPr lang="ru-RU" sz="1400" dirty="0" err="1"/>
              <a:t>Аминорекс</a:t>
            </a:r>
            <a:endParaRPr lang="ru-RU" sz="1400" dirty="0"/>
          </a:p>
          <a:p>
            <a:r>
              <a:rPr lang="ru-RU" sz="1400" dirty="0" err="1"/>
              <a:t>Амобарбитал</a:t>
            </a:r>
            <a:endParaRPr lang="ru-RU" sz="1400" dirty="0"/>
          </a:p>
          <a:p>
            <a:r>
              <a:rPr lang="ru-RU" sz="1400" dirty="0" err="1"/>
              <a:t>Амфепрамон</a:t>
            </a:r>
            <a:endParaRPr lang="ru-RU" sz="1400" dirty="0"/>
          </a:p>
          <a:p>
            <a:r>
              <a:rPr lang="ru-RU" sz="1400" dirty="0" err="1"/>
              <a:t>Апрофен</a:t>
            </a:r>
            <a:endParaRPr lang="ru-RU" sz="1400" dirty="0"/>
          </a:p>
          <a:p>
            <a:r>
              <a:rPr lang="ru-RU" sz="1400" dirty="0" err="1"/>
              <a:t>Бромазепам</a:t>
            </a:r>
            <a:endParaRPr lang="ru-RU" sz="1400" dirty="0"/>
          </a:p>
          <a:p>
            <a:r>
              <a:rPr lang="ru-RU" sz="1400" dirty="0" err="1"/>
              <a:t>Бротизолам</a:t>
            </a:r>
            <a:endParaRPr lang="ru-RU" sz="1400" dirty="0"/>
          </a:p>
          <a:p>
            <a:r>
              <a:rPr lang="ru-RU" sz="1400" dirty="0" err="1"/>
              <a:t>Бупренорфин</a:t>
            </a:r>
            <a:endParaRPr lang="ru-RU" sz="1400" dirty="0"/>
          </a:p>
          <a:p>
            <a:r>
              <a:rPr lang="ru-RU" sz="1400" dirty="0" err="1"/>
              <a:t>Буталбитал</a:t>
            </a:r>
            <a:endParaRPr lang="ru-RU" sz="1400" dirty="0"/>
          </a:p>
          <a:p>
            <a:r>
              <a:rPr lang="ru-RU" sz="1400" dirty="0" err="1"/>
              <a:t>Бутобарбитал</a:t>
            </a:r>
            <a:endParaRPr lang="ru-RU" sz="1400" dirty="0"/>
          </a:p>
          <a:p>
            <a:r>
              <a:rPr lang="ru-RU" sz="1400" dirty="0" err="1"/>
              <a:t>Буторфанол</a:t>
            </a:r>
            <a:endParaRPr lang="ru-RU" sz="1400" dirty="0"/>
          </a:p>
          <a:p>
            <a:r>
              <a:rPr lang="ru-RU" sz="1400" dirty="0" err="1"/>
              <a:t>Галазепам</a:t>
            </a:r>
            <a:endParaRPr lang="ru-RU" sz="1400" dirty="0"/>
          </a:p>
          <a:p>
            <a:r>
              <a:rPr lang="ru-RU" sz="1400" dirty="0" err="1"/>
              <a:t>Галоксазолам</a:t>
            </a:r>
            <a:endParaRPr lang="ru-RU" sz="1400" dirty="0"/>
          </a:p>
          <a:p>
            <a:r>
              <a:rPr lang="ru-RU" sz="1400" dirty="0"/>
              <a:t>4-гидроксибутират</a:t>
            </a:r>
          </a:p>
          <a:p>
            <a:r>
              <a:rPr lang="ru-RU" sz="1400" dirty="0" err="1"/>
              <a:t>Гидроморфон</a:t>
            </a:r>
            <a:endParaRPr lang="ru-RU" sz="1400" dirty="0"/>
          </a:p>
          <a:p>
            <a:r>
              <a:rPr lang="ru-RU" sz="1400" dirty="0" err="1"/>
              <a:t>Декстрометорфан</a:t>
            </a:r>
            <a:endParaRPr lang="ru-RU" sz="1400" dirty="0"/>
          </a:p>
          <a:p>
            <a:r>
              <a:rPr lang="ru-RU" sz="1400" dirty="0" err="1"/>
              <a:t>Декстроморамид</a:t>
            </a:r>
            <a:endParaRPr lang="ru-RU" sz="1400" dirty="0"/>
          </a:p>
          <a:p>
            <a:r>
              <a:rPr lang="ru-RU" sz="1400" dirty="0" err="1"/>
              <a:t>Декстропропоксифен</a:t>
            </a:r>
            <a:endParaRPr lang="ru-RU" sz="1400" dirty="0"/>
          </a:p>
          <a:p>
            <a:r>
              <a:rPr lang="ru-RU" sz="1400" dirty="0" err="1"/>
              <a:t>Делоразепам</a:t>
            </a:r>
            <a:endParaRPr lang="ru-RU" sz="1400" dirty="0"/>
          </a:p>
          <a:p>
            <a:r>
              <a:rPr lang="ru-RU" sz="1400" b="1" dirty="0" err="1" smtClean="0"/>
              <a:t>Диазепам</a:t>
            </a:r>
            <a:endParaRPr lang="ru-RU" sz="1400" b="1" dirty="0" smtClean="0"/>
          </a:p>
          <a:p>
            <a:r>
              <a:rPr lang="ru-RU" sz="1400" dirty="0" err="1" smtClean="0"/>
              <a:t>Диазепам</a:t>
            </a:r>
            <a:r>
              <a:rPr lang="ru-RU" sz="1400" dirty="0" smtClean="0"/>
              <a:t> + </a:t>
            </a:r>
            <a:r>
              <a:rPr lang="ru-RU" sz="1400" dirty="0" err="1" smtClean="0"/>
              <a:t>циклобарбитал</a:t>
            </a:r>
            <a:endParaRPr lang="ru-RU" sz="1400" dirty="0" smtClean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Дигидрокодеин</a:t>
            </a:r>
            <a:endParaRPr lang="ru-RU" sz="1400" dirty="0" smtClean="0"/>
          </a:p>
          <a:p>
            <a:r>
              <a:rPr lang="ru-RU" sz="1400" dirty="0" err="1" smtClean="0"/>
              <a:t>Дифеноксилат</a:t>
            </a:r>
            <a:endParaRPr lang="ru-RU" sz="1400" dirty="0" smtClean="0"/>
          </a:p>
          <a:p>
            <a:r>
              <a:rPr lang="ru-RU" sz="1400" b="1" dirty="0" err="1" smtClean="0"/>
              <a:t>Диэтиловый</a:t>
            </a:r>
            <a:r>
              <a:rPr lang="ru-RU" sz="1400" b="1" dirty="0" smtClean="0"/>
              <a:t> эфир </a:t>
            </a:r>
            <a:r>
              <a:rPr lang="ru-RU" sz="1400" dirty="0" smtClean="0"/>
              <a:t>(в концентрации 45 процентов или более)</a:t>
            </a:r>
          </a:p>
          <a:p>
            <a:r>
              <a:rPr lang="ru-RU" sz="1400" dirty="0" err="1" smtClean="0"/>
              <a:t>Золпидем</a:t>
            </a:r>
            <a:endParaRPr lang="ru-RU" sz="1400" dirty="0" smtClean="0"/>
          </a:p>
          <a:p>
            <a:r>
              <a:rPr lang="ru-RU" sz="1400" dirty="0" err="1" smtClean="0"/>
              <a:t>Камазепам</a:t>
            </a:r>
            <a:endParaRPr lang="ru-RU" sz="1400" dirty="0" smtClean="0"/>
          </a:p>
          <a:p>
            <a:r>
              <a:rPr lang="ru-RU" sz="1400" dirty="0" err="1" smtClean="0"/>
              <a:t>Кетазолам</a:t>
            </a:r>
            <a:endParaRPr lang="ru-RU" sz="1400" dirty="0" smtClean="0"/>
          </a:p>
          <a:p>
            <a:r>
              <a:rPr lang="ru-RU" sz="1400" dirty="0" err="1" smtClean="0"/>
              <a:t>Кетамин</a:t>
            </a:r>
            <a:endParaRPr lang="ru-RU" sz="1400" dirty="0" smtClean="0"/>
          </a:p>
          <a:p>
            <a:r>
              <a:rPr lang="ru-RU" sz="1400" dirty="0" err="1" smtClean="0"/>
              <a:t>Клобазам</a:t>
            </a:r>
            <a:endParaRPr lang="ru-RU" sz="1400" dirty="0" smtClean="0"/>
          </a:p>
          <a:p>
            <a:r>
              <a:rPr lang="ru-RU" sz="1400" dirty="0" err="1" smtClean="0"/>
              <a:t>Клоксазолам</a:t>
            </a:r>
            <a:endParaRPr lang="ru-RU" sz="1400" dirty="0" smtClean="0"/>
          </a:p>
          <a:p>
            <a:r>
              <a:rPr lang="ru-RU" sz="1400" dirty="0" err="1" smtClean="0"/>
              <a:t>Клоназепам</a:t>
            </a:r>
            <a:endParaRPr lang="ru-RU" sz="1400" dirty="0" smtClean="0"/>
          </a:p>
          <a:p>
            <a:r>
              <a:rPr lang="ru-RU" sz="1400" dirty="0" err="1" smtClean="0"/>
              <a:t>Клоразепат</a:t>
            </a:r>
            <a:endParaRPr lang="ru-RU" sz="1400" dirty="0" smtClean="0"/>
          </a:p>
          <a:p>
            <a:r>
              <a:rPr lang="ru-RU" sz="1400" dirty="0" err="1" smtClean="0"/>
              <a:t>Клотиазепам</a:t>
            </a:r>
            <a:endParaRPr lang="ru-RU" sz="1400" dirty="0" smtClean="0"/>
          </a:p>
          <a:p>
            <a:r>
              <a:rPr lang="ru-RU" sz="1400" dirty="0"/>
              <a:t>Кодеин</a:t>
            </a:r>
          </a:p>
          <a:p>
            <a:r>
              <a:rPr lang="ru-RU" sz="1400" dirty="0"/>
              <a:t>Кокаин</a:t>
            </a:r>
          </a:p>
          <a:p>
            <a:r>
              <a:rPr lang="ru-RU" sz="1400" dirty="0" err="1"/>
              <a:t>Лефетамин</a:t>
            </a:r>
            <a:endParaRPr lang="ru-RU" sz="1400" dirty="0"/>
          </a:p>
          <a:p>
            <a:r>
              <a:rPr lang="ru-RU" sz="1400" dirty="0" err="1"/>
              <a:t>Лопразолам</a:t>
            </a:r>
            <a:endParaRPr lang="ru-RU" sz="1400" dirty="0"/>
          </a:p>
          <a:p>
            <a:r>
              <a:rPr lang="ru-RU" sz="1400" dirty="0" err="1"/>
              <a:t>Лоразепам</a:t>
            </a:r>
            <a:endParaRPr lang="ru-RU" sz="1400" dirty="0"/>
          </a:p>
          <a:p>
            <a:r>
              <a:rPr lang="ru-RU" sz="1400" dirty="0" err="1"/>
              <a:t>Лорметазепам</a:t>
            </a:r>
            <a:endParaRPr lang="ru-RU" sz="1400" dirty="0"/>
          </a:p>
          <a:p>
            <a:r>
              <a:rPr lang="ru-RU" sz="1400" dirty="0" err="1"/>
              <a:t>Мазиндол</a:t>
            </a:r>
            <a:endParaRPr lang="ru-RU" sz="1400" dirty="0"/>
          </a:p>
          <a:p>
            <a:r>
              <a:rPr lang="ru-RU" sz="1400" dirty="0" err="1" smtClean="0"/>
              <a:t>Медазепам</a:t>
            </a:r>
            <a:endParaRPr lang="ru-RU" sz="1400" dirty="0" smtClean="0"/>
          </a:p>
          <a:p>
            <a:r>
              <a:rPr lang="ru-RU" sz="1400" dirty="0" err="1"/>
              <a:t>Мезокарб</a:t>
            </a:r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Первый раздел перечня ПКУ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765175"/>
            <a:ext cx="4038600" cy="5976938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/>
              <a:t>Мепробамат</a:t>
            </a:r>
            <a:endParaRPr lang="ru-RU" dirty="0"/>
          </a:p>
          <a:p>
            <a:r>
              <a:rPr lang="ru-RU" dirty="0" err="1"/>
              <a:t>Метилфенобарбитал</a:t>
            </a:r>
            <a:endParaRPr lang="ru-RU" dirty="0"/>
          </a:p>
          <a:p>
            <a:r>
              <a:rPr lang="ru-RU" dirty="0" err="1"/>
              <a:t>Мефенорекс</a:t>
            </a:r>
            <a:endParaRPr lang="ru-RU" dirty="0"/>
          </a:p>
          <a:p>
            <a:r>
              <a:rPr lang="ru-RU" dirty="0" err="1"/>
              <a:t>Мидазолам</a:t>
            </a:r>
            <a:endParaRPr lang="ru-RU" dirty="0"/>
          </a:p>
          <a:p>
            <a:r>
              <a:rPr lang="ru-RU" dirty="0" err="1"/>
              <a:t>Модафинил</a:t>
            </a:r>
            <a:endParaRPr lang="ru-RU" dirty="0"/>
          </a:p>
          <a:p>
            <a:r>
              <a:rPr lang="ru-RU" dirty="0"/>
              <a:t>Морфин</a:t>
            </a:r>
          </a:p>
          <a:p>
            <a:r>
              <a:rPr lang="ru-RU" dirty="0" err="1"/>
              <a:t>Налбуфин</a:t>
            </a:r>
            <a:endParaRPr lang="ru-RU" dirty="0"/>
          </a:p>
          <a:p>
            <a:r>
              <a:rPr lang="ru-RU" dirty="0" err="1"/>
              <a:t>Ниметазепам</a:t>
            </a:r>
            <a:endParaRPr lang="ru-RU" dirty="0"/>
          </a:p>
          <a:p>
            <a:r>
              <a:rPr lang="ru-RU" dirty="0" err="1"/>
              <a:t>Нитразепам</a:t>
            </a:r>
            <a:endParaRPr lang="ru-RU" dirty="0"/>
          </a:p>
          <a:p>
            <a:r>
              <a:rPr lang="ru-RU" dirty="0" err="1"/>
              <a:t>Нордазепам</a:t>
            </a:r>
            <a:endParaRPr lang="ru-RU" dirty="0"/>
          </a:p>
          <a:p>
            <a:r>
              <a:rPr lang="ru-RU" dirty="0" err="1"/>
              <a:t>Оксазепам</a:t>
            </a:r>
            <a:endParaRPr lang="ru-RU" dirty="0"/>
          </a:p>
          <a:p>
            <a:r>
              <a:rPr lang="ru-RU" dirty="0" err="1"/>
              <a:t>Оксазолам</a:t>
            </a:r>
            <a:endParaRPr lang="ru-RU" dirty="0"/>
          </a:p>
          <a:p>
            <a:r>
              <a:rPr lang="ru-RU" dirty="0" err="1"/>
              <a:t>Оксикодон</a:t>
            </a:r>
            <a:endParaRPr lang="ru-RU" dirty="0"/>
          </a:p>
          <a:p>
            <a:r>
              <a:rPr lang="ru-RU" dirty="0" err="1"/>
              <a:t>Омнопон</a:t>
            </a:r>
            <a:endParaRPr lang="ru-RU" dirty="0"/>
          </a:p>
          <a:p>
            <a:r>
              <a:rPr lang="ru-RU" dirty="0" err="1"/>
              <a:t>Пемолин</a:t>
            </a:r>
            <a:endParaRPr lang="ru-RU" dirty="0"/>
          </a:p>
          <a:p>
            <a:r>
              <a:rPr lang="ru-RU" dirty="0" err="1"/>
              <a:t>Пентазоцин</a:t>
            </a:r>
            <a:endParaRPr lang="ru-RU" dirty="0"/>
          </a:p>
          <a:p>
            <a:r>
              <a:rPr lang="ru-RU" b="1" dirty="0"/>
              <a:t>Перманганат калия </a:t>
            </a:r>
            <a:r>
              <a:rPr lang="ru-RU" dirty="0"/>
              <a:t>(в концентрации 45 процентов или более)</a:t>
            </a:r>
          </a:p>
          <a:p>
            <a:r>
              <a:rPr lang="ru-RU" dirty="0" err="1"/>
              <a:t>Пиназепам</a:t>
            </a:r>
            <a:endParaRPr lang="ru-RU" dirty="0"/>
          </a:p>
          <a:p>
            <a:r>
              <a:rPr lang="ru-RU" dirty="0" err="1"/>
              <a:t>Пипрадрол</a:t>
            </a:r>
            <a:endParaRPr lang="ru-RU" dirty="0"/>
          </a:p>
          <a:p>
            <a:r>
              <a:rPr lang="ru-RU" dirty="0" err="1"/>
              <a:t>Пиритрамид</a:t>
            </a:r>
            <a:endParaRPr lang="ru-RU" dirty="0"/>
          </a:p>
          <a:p>
            <a:r>
              <a:rPr lang="ru-RU" dirty="0" err="1"/>
              <a:t>Празепам</a:t>
            </a:r>
            <a:endParaRPr lang="ru-RU" dirty="0"/>
          </a:p>
          <a:p>
            <a:r>
              <a:rPr lang="ru-RU" dirty="0" err="1"/>
              <a:t>Просидол</a:t>
            </a:r>
            <a:endParaRPr lang="ru-RU" dirty="0"/>
          </a:p>
          <a:p>
            <a:r>
              <a:rPr lang="ru-RU" dirty="0" err="1"/>
              <a:t>Псевдоэфедрин</a:t>
            </a:r>
            <a:r>
              <a:rPr lang="ru-RU" dirty="0"/>
              <a:t> (в концентрации 10 процентов или более)</a:t>
            </a:r>
          </a:p>
          <a:p>
            <a:r>
              <a:rPr lang="ru-RU" dirty="0" err="1"/>
              <a:t>Ремифентанил</a:t>
            </a:r>
            <a:endParaRPr lang="ru-RU" dirty="0"/>
          </a:p>
          <a:p>
            <a:r>
              <a:rPr lang="ru-RU" dirty="0" err="1"/>
              <a:t>Секбутабарбитал</a:t>
            </a:r>
            <a:endParaRPr lang="ru-RU" dirty="0"/>
          </a:p>
          <a:p>
            <a:r>
              <a:rPr lang="ru-RU" dirty="0" err="1"/>
              <a:t>Суфентанил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765175"/>
            <a:ext cx="4038600" cy="5976938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 smtClean="0"/>
              <a:t>Тебаин</a:t>
            </a:r>
            <a:endParaRPr lang="ru-RU" dirty="0" smtClean="0"/>
          </a:p>
          <a:p>
            <a:r>
              <a:rPr lang="ru-RU" dirty="0" err="1" smtClean="0"/>
              <a:t>Темазепам</a:t>
            </a:r>
            <a:endParaRPr lang="ru-RU" dirty="0" smtClean="0"/>
          </a:p>
          <a:p>
            <a:r>
              <a:rPr lang="ru-RU" dirty="0" err="1" smtClean="0"/>
              <a:t>Тетразепам</a:t>
            </a:r>
            <a:endParaRPr lang="ru-RU" dirty="0" smtClean="0"/>
          </a:p>
          <a:p>
            <a:r>
              <a:rPr lang="ru-RU" dirty="0" err="1" smtClean="0"/>
              <a:t>Тианептин</a:t>
            </a:r>
            <a:endParaRPr lang="ru-RU" dirty="0" smtClean="0"/>
          </a:p>
          <a:p>
            <a:r>
              <a:rPr lang="ru-RU" dirty="0" err="1" smtClean="0"/>
              <a:t>Тилидин</a:t>
            </a:r>
            <a:endParaRPr lang="ru-RU" dirty="0" smtClean="0"/>
          </a:p>
          <a:p>
            <a:r>
              <a:rPr lang="ru-RU" dirty="0" err="1" smtClean="0"/>
              <a:t>Триазолам</a:t>
            </a:r>
            <a:endParaRPr lang="ru-RU" dirty="0" smtClean="0"/>
          </a:p>
          <a:p>
            <a:r>
              <a:rPr lang="ru-RU" dirty="0" err="1" smtClean="0"/>
              <a:t>Тримеперидин</a:t>
            </a:r>
            <a:endParaRPr lang="ru-RU" dirty="0" smtClean="0"/>
          </a:p>
          <a:p>
            <a:r>
              <a:rPr lang="ru-RU" dirty="0" err="1" smtClean="0"/>
              <a:t>Фендиметразин</a:t>
            </a:r>
            <a:endParaRPr lang="ru-RU" dirty="0" smtClean="0"/>
          </a:p>
          <a:p>
            <a:r>
              <a:rPr lang="ru-RU" dirty="0" err="1" smtClean="0"/>
              <a:t>Фенилпропаноламин</a:t>
            </a:r>
            <a:r>
              <a:rPr lang="ru-RU" dirty="0" smtClean="0"/>
              <a:t> (в концентрации 10 процентов или более)</a:t>
            </a:r>
          </a:p>
          <a:p>
            <a:r>
              <a:rPr lang="ru-RU" dirty="0" err="1" smtClean="0"/>
              <a:t>Фенобарбитал</a:t>
            </a:r>
            <a:endParaRPr lang="ru-RU" dirty="0" smtClean="0"/>
          </a:p>
          <a:p>
            <a:r>
              <a:rPr lang="ru-RU" dirty="0" err="1" smtClean="0"/>
              <a:t>Фентанил</a:t>
            </a:r>
            <a:endParaRPr lang="ru-RU" dirty="0" smtClean="0"/>
          </a:p>
          <a:p>
            <a:r>
              <a:rPr lang="ru-RU" dirty="0" err="1" smtClean="0"/>
              <a:t>Фентермин</a:t>
            </a:r>
            <a:endParaRPr lang="ru-RU" dirty="0" smtClean="0"/>
          </a:p>
          <a:p>
            <a:r>
              <a:rPr lang="ru-RU" dirty="0" err="1" smtClean="0"/>
              <a:t>Флудиазепам</a:t>
            </a:r>
            <a:endParaRPr lang="ru-RU" dirty="0" smtClean="0"/>
          </a:p>
          <a:p>
            <a:r>
              <a:rPr lang="ru-RU" dirty="0" err="1" smtClean="0"/>
              <a:t>Флунитразепам</a:t>
            </a:r>
            <a:endParaRPr lang="ru-RU" dirty="0" smtClean="0"/>
          </a:p>
          <a:p>
            <a:r>
              <a:rPr lang="ru-RU" dirty="0" err="1" smtClean="0"/>
              <a:t>Флуразепам</a:t>
            </a:r>
            <a:endParaRPr lang="ru-RU" dirty="0" smtClean="0"/>
          </a:p>
          <a:p>
            <a:r>
              <a:rPr lang="ru-RU" dirty="0" err="1" smtClean="0"/>
              <a:t>Хлордиазепоксид</a:t>
            </a:r>
            <a:endParaRPr lang="ru-RU" dirty="0" smtClean="0"/>
          </a:p>
          <a:p>
            <a:r>
              <a:rPr lang="ru-RU" dirty="0" err="1" smtClean="0"/>
              <a:t>Циклобарбитал</a:t>
            </a:r>
            <a:endParaRPr lang="ru-RU" dirty="0" smtClean="0"/>
          </a:p>
          <a:p>
            <a:r>
              <a:rPr lang="ru-RU" dirty="0" err="1" smtClean="0"/>
              <a:t>Эргометрин</a:t>
            </a:r>
            <a:r>
              <a:rPr lang="ru-RU" dirty="0" smtClean="0"/>
              <a:t> (в концентрации 10 процентов или более)</a:t>
            </a:r>
          </a:p>
          <a:p>
            <a:r>
              <a:rPr lang="ru-RU" dirty="0" err="1" smtClean="0"/>
              <a:t>Эрготамин</a:t>
            </a:r>
            <a:r>
              <a:rPr lang="ru-RU" dirty="0" smtClean="0"/>
              <a:t> (в концентрации 10 процентов или более)</a:t>
            </a:r>
          </a:p>
          <a:p>
            <a:r>
              <a:rPr lang="ru-RU" dirty="0" err="1" smtClean="0"/>
              <a:t>Эстазолам</a:t>
            </a:r>
            <a:endParaRPr lang="ru-RU" dirty="0" smtClean="0"/>
          </a:p>
          <a:p>
            <a:r>
              <a:rPr lang="ru-RU" dirty="0" smtClean="0"/>
              <a:t>Этил </a:t>
            </a:r>
            <a:r>
              <a:rPr lang="ru-RU" dirty="0" err="1" smtClean="0"/>
              <a:t>лофлазепат</a:t>
            </a:r>
            <a:endParaRPr lang="ru-RU" dirty="0" smtClean="0"/>
          </a:p>
          <a:p>
            <a:r>
              <a:rPr lang="ru-RU" dirty="0" err="1" smtClean="0"/>
              <a:t>Этилморфин</a:t>
            </a:r>
            <a:endParaRPr lang="ru-RU" dirty="0" smtClean="0"/>
          </a:p>
          <a:p>
            <a:r>
              <a:rPr lang="ru-RU" dirty="0" smtClean="0"/>
              <a:t>Эфедрин (в концентрации 10 процентов или более)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Второй раздел перечня ПКУ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II. Лекарственные средства - фармацевтические субстанции и лекарственные препараты, содержащие сильнодействующие и ядовитые вещества (их соли, изомеры, простые и сложные эфиры, смеси и растворы независимо от концентрации), внесенные в списки сильнодействующих и ядовитых веществ для целей </a:t>
            </a:r>
            <a:r>
              <a:rPr lang="ru-RU" sz="2800" dirty="0">
                <a:hlinkClick r:id="rId2" tooltip="&quot;Уголовный кодекс Российской Федерации&quot; от 13.06.1996 N 63-ФЗ (ред. от 24.11.2014){КонсультантПлюс}"/>
              </a:rPr>
              <a:t>статьи 234</a:t>
            </a:r>
            <a:r>
              <a:rPr lang="ru-RU" sz="2800" dirty="0"/>
              <a:t> и других статей Уголовного кодекса Российской Федерации, утвержденные постановлением Правительства Российской Федерации от 29 декабря 2007 г. N 964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167</TotalTime>
  <Words>1295</Words>
  <Application>Microsoft Office PowerPoint</Application>
  <PresentationFormat>Экран (4:3)</PresentationFormat>
  <Paragraphs>183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Предметно-количественный учет лекарственных препаратов в медицинских организациях</vt:lpstr>
      <vt:lpstr>Предметно-количественный учет лекарственных препаратов в медицинских организациях </vt:lpstr>
      <vt:lpstr>Предметно-количественный учет лекарственных препаратов в медицинских организациях</vt:lpstr>
      <vt:lpstr>Первый раздел перечня ПКУ</vt:lpstr>
      <vt:lpstr>Первый раздел перечня ПКУ</vt:lpstr>
      <vt:lpstr>Первый раздел перечня ПКУ</vt:lpstr>
      <vt:lpstr>Первый раздел перечня ПКУ</vt:lpstr>
      <vt:lpstr>Первый раздел перечня ПКУ</vt:lpstr>
      <vt:lpstr>Второй раздел перечня ПКУ</vt:lpstr>
      <vt:lpstr>Второй раздел перечня ПКУ</vt:lpstr>
      <vt:lpstr>Третий раздел перечня ПКУ</vt:lpstr>
      <vt:lpstr>Третий раздел перечня ПКУ</vt:lpstr>
      <vt:lpstr>Подлежат предметно-количественному учету: </vt:lpstr>
      <vt:lpstr>Не подлежат предметно-количественному учету :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Aleksey</cp:lastModifiedBy>
  <cp:revision>13</cp:revision>
  <dcterms:created xsi:type="dcterms:W3CDTF">2014-12-16T16:03:27Z</dcterms:created>
  <dcterms:modified xsi:type="dcterms:W3CDTF">2014-12-17T03:45:02Z</dcterms:modified>
</cp:coreProperties>
</file>